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6858000" cx="9144000"/>
  <p:notesSz cx="6858000" cy="9144000"/>
  <p:embeddedFontLst>
    <p:embeddedFont>
      <p:font typeface="Constantia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4" roundtripDataSignature="AMtx7miE885JNgkxfyca0RlgMZzTOeXa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onstantia-bold.fntdata"/><Relationship Id="rId50" Type="http://schemas.openxmlformats.org/officeDocument/2006/relationships/font" Target="fonts/Constantia-regular.fntdata"/><Relationship Id="rId53" Type="http://schemas.openxmlformats.org/officeDocument/2006/relationships/font" Target="fonts/Constantia-boldItalic.fntdata"/><Relationship Id="rId52" Type="http://schemas.openxmlformats.org/officeDocument/2006/relationships/font" Target="fonts/Constanti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1" name="Google Shape;261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6" name="Google Shape;286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0" name="Google Shape;310;p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d76a326be0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d76a326b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d76a326be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76a326be0_0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76a326be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d76a326be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8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8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9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" name="Google Shape;24;p49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9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49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4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2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5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3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53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5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5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55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5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6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Relationship Id="rId4" Type="http://schemas.openxmlformats.org/officeDocument/2006/relationships/image" Target="../media/image4.png"/><Relationship Id="rId5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20.png"/><Relationship Id="rId13" Type="http://schemas.openxmlformats.org/officeDocument/2006/relationships/image" Target="../media/image31.jp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9" Type="http://schemas.openxmlformats.org/officeDocument/2006/relationships/image" Target="../media/image33.png"/><Relationship Id="rId5" Type="http://schemas.openxmlformats.org/officeDocument/2006/relationships/image" Target="../media/image10.png"/><Relationship Id="rId6" Type="http://schemas.openxmlformats.org/officeDocument/2006/relationships/image" Target="../media/image14.jpg"/><Relationship Id="rId7" Type="http://schemas.openxmlformats.org/officeDocument/2006/relationships/image" Target="../media/image21.jpg"/><Relationship Id="rId8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netlabsug.org/" TargetMode="External"/><Relationship Id="rId4" Type="http://schemas.openxmlformats.org/officeDocument/2006/relationships/image" Target="../media/image36.jp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7.gif"/><Relationship Id="rId4" Type="http://schemas.openxmlformats.org/officeDocument/2006/relationships/image" Target="../media/image30.jp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9" Type="http://schemas.openxmlformats.org/officeDocument/2006/relationships/image" Target="../media/image41.pn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5.jpg"/><Relationship Id="rId8" Type="http://schemas.openxmlformats.org/officeDocument/2006/relationships/image" Target="../media/image5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Relationship Id="rId6" Type="http://schemas.openxmlformats.org/officeDocument/2006/relationships/image" Target="../media/image6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www.cbs.dtu.dk/~kerner/GeneDisc_Course_2007_MJK/GeneDiscov_2007_MJK.pp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urses.cs.washington.edu/courses/cse446/09wi/slides/intro.ppt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ttp://cedat.mak.ac.ug/GGCS/static/logo.jpg" id="88" name="Google Shape;88;p1"/>
          <p:cNvSpPr/>
          <p:nvPr/>
        </p:nvSpPr>
        <p:spPr>
          <a:xfrm>
            <a:off x="431668" y="4417757"/>
            <a:ext cx="45720" cy="457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539447" y="2569028"/>
            <a:ext cx="8229600" cy="52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Calibri"/>
              <a:buNone/>
            </a:pPr>
            <a:r>
              <a:rPr b="1" lang="en-US" sz="2800" u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Introduction to Machine Learning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3901697" y="4228918"/>
            <a:ext cx="1505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 II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843306" y="2210741"/>
            <a:ext cx="36219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ML4EO Bootcamp - 5th May 2021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292593" y="5534691"/>
            <a:ext cx="1505185" cy="1505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991947" y="5955625"/>
            <a:ext cx="332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Dr. Andrew Katumba, Makerere University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p10"/>
          <p:cNvPicPr preferRelativeResize="0"/>
          <p:nvPr/>
        </p:nvPicPr>
        <p:blipFill rotWithShape="1">
          <a:blip r:embed="rId3">
            <a:alphaModFix/>
          </a:blip>
          <a:srcRect b="0" l="0" r="0" t="18222"/>
          <a:stretch/>
        </p:blipFill>
        <p:spPr>
          <a:xfrm>
            <a:off x="429719" y="1272419"/>
            <a:ext cx="8605162" cy="490492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Autonomous Car Technology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/>
        </p:nvSpPr>
        <p:spPr>
          <a:xfrm>
            <a:off x="1714500" y="1085851"/>
            <a:ext cx="1846980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AlphaGo Lee</a:t>
            </a:r>
            <a:endParaRPr/>
          </a:p>
        </p:txBody>
      </p:sp>
      <p:sp>
        <p:nvSpPr>
          <p:cNvPr id="184" name="Google Shape;184;p11"/>
          <p:cNvSpPr txBox="1"/>
          <p:nvPr/>
        </p:nvSpPr>
        <p:spPr>
          <a:xfrm>
            <a:off x="1265087" y="4832275"/>
            <a:ext cx="3675138" cy="1071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AlphaGo</a:t>
            </a:r>
            <a:endParaRPr b="1"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combination of neural network and algorithm</a:t>
            </a: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9 and 15 March 2016</a:t>
            </a:r>
            <a:endParaRPr/>
          </a:p>
        </p:txBody>
      </p:sp>
      <p:pic>
        <p:nvPicPr>
          <p:cNvPr descr="AlphaGo-Lee-Sedol-Aja-Huang-550x366.jpg" id="185" name="Google Shape;18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771650"/>
            <a:ext cx="3929063" cy="2614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phago_logo_Reversed.svg.png" id="186" name="Google Shape;18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7850" y="1943100"/>
            <a:ext cx="2168129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phaGo-Lee-Sedol-game-5-signed-Go-board-550x368.jpg" id="187" name="Google Shape;1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201" y="3714750"/>
            <a:ext cx="290393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 txBox="1"/>
          <p:nvPr/>
        </p:nvSpPr>
        <p:spPr>
          <a:xfrm>
            <a:off x="5772150" y="2628900"/>
            <a:ext cx="1943100" cy="10387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00080"/>
                </a:solidFill>
                <a:latin typeface="Arial"/>
                <a:ea typeface="Arial"/>
                <a:cs typeface="Arial"/>
                <a:sym typeface="Arial"/>
              </a:rPr>
              <a:t>Lee Sedol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李世石</a:t>
            </a:r>
            <a:endParaRPr b="1" sz="1350">
              <a:solidFill>
                <a:srgbClr val="800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1"/>
          <p:cNvSpPr txBox="1"/>
          <p:nvPr/>
        </p:nvSpPr>
        <p:spPr>
          <a:xfrm>
            <a:off x="4000500" y="3257550"/>
            <a:ext cx="12001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李世石</a:t>
            </a:r>
            <a:endParaRPr b="1" sz="13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1714500" y="3314700"/>
            <a:ext cx="16573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5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黃士傑</a:t>
            </a:r>
            <a:endParaRPr b="1" sz="135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1"/>
          <p:cNvSpPr txBox="1"/>
          <p:nvPr/>
        </p:nvSpPr>
        <p:spPr>
          <a:xfrm>
            <a:off x="2114550" y="4400550"/>
            <a:ext cx="26289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AlphaGo won by 4-1 </a:t>
            </a:r>
            <a:endParaRPr/>
          </a:p>
        </p:txBody>
      </p:sp>
      <p:sp>
        <p:nvSpPr>
          <p:cNvPr id="192" name="Google Shape;192;p11"/>
          <p:cNvSpPr txBox="1"/>
          <p:nvPr/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AlphaGo Lee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8" name="Google Shape;198;p12"/>
          <p:cNvPicPr preferRelativeResize="0"/>
          <p:nvPr/>
        </p:nvPicPr>
        <p:blipFill rotWithShape="1">
          <a:blip r:embed="rId3">
            <a:alphaModFix/>
          </a:blip>
          <a:srcRect b="23508" l="0" r="0" t="17548"/>
          <a:stretch/>
        </p:blipFill>
        <p:spPr>
          <a:xfrm>
            <a:off x="408634" y="1415074"/>
            <a:ext cx="8510268" cy="372782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35152" y="3834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Scene Labeling via Deep Learning</a:t>
            </a:r>
            <a:endParaRPr/>
          </a:p>
        </p:txBody>
      </p:sp>
      <p:sp>
        <p:nvSpPr>
          <p:cNvPr id="200" name="Google Shape;200;p12"/>
          <p:cNvSpPr txBox="1"/>
          <p:nvPr/>
        </p:nvSpPr>
        <p:spPr>
          <a:xfrm>
            <a:off x="567343" y="5478064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[Farabet et al. ICML 2012, PAMI 2013]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" name="Google Shape;206;p13"/>
          <p:cNvSpPr txBox="1"/>
          <p:nvPr/>
        </p:nvSpPr>
        <p:spPr>
          <a:xfrm>
            <a:off x="35152" y="3834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Impact of Deep Learning in Speech Technology</a:t>
            </a:r>
            <a:endParaRPr/>
          </a:p>
        </p:txBody>
      </p:sp>
      <p:pic>
        <p:nvPicPr>
          <p:cNvPr descr="Machine Learning: Voice assistants can start responding to Whisper" id="207" name="Google Shape;2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6777" y="3382961"/>
            <a:ext cx="7262613" cy="28968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e Alexa And Siri Considered AI?" id="208" name="Google Shape;20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3673" y="1210733"/>
            <a:ext cx="3264277" cy="217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Nature cover" id="214" name="Google Shape;214;p14"/>
          <p:cNvSpPr/>
          <p:nvPr/>
        </p:nvSpPr>
        <p:spPr>
          <a:xfrm>
            <a:off x="47625" y="754856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ature cover" id="215" name="Google Shape;2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2" y="892082"/>
            <a:ext cx="4270080" cy="561515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 txBox="1"/>
          <p:nvPr/>
        </p:nvSpPr>
        <p:spPr>
          <a:xfrm>
            <a:off x="504750" y="136524"/>
            <a:ext cx="8010600" cy="826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Medical Image Analysis</a:t>
            </a:r>
            <a:endParaRPr/>
          </a:p>
        </p:txBody>
      </p:sp>
      <p:pic>
        <p:nvPicPr>
          <p:cNvPr descr="How Neural Networks Are Being Used For Skin Cancer Classification" id="217" name="Google Shape;217;p14"/>
          <p:cNvPicPr preferRelativeResize="0"/>
          <p:nvPr/>
        </p:nvPicPr>
        <p:blipFill rotWithShape="1">
          <a:blip r:embed="rId4">
            <a:alphaModFix/>
          </a:blip>
          <a:srcRect b="0" l="13284" r="0" t="11486"/>
          <a:stretch/>
        </p:blipFill>
        <p:spPr>
          <a:xfrm>
            <a:off x="4888318" y="2452573"/>
            <a:ext cx="3425371" cy="229732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4"/>
          <p:cNvSpPr txBox="1"/>
          <p:nvPr/>
        </p:nvSpPr>
        <p:spPr>
          <a:xfrm>
            <a:off x="4888318" y="2181320"/>
            <a:ext cx="102922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Epidermal Lesions</a:t>
            </a:r>
            <a:endParaRPr/>
          </a:p>
        </p:txBody>
      </p:sp>
      <p:sp>
        <p:nvSpPr>
          <p:cNvPr id="219" name="Google Shape;219;p14"/>
          <p:cNvSpPr txBox="1"/>
          <p:nvPr/>
        </p:nvSpPr>
        <p:spPr>
          <a:xfrm>
            <a:off x="6056142" y="2221063"/>
            <a:ext cx="120583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Melanocytic Lesions</a:t>
            </a:r>
            <a:endParaRPr/>
          </a:p>
        </p:txBody>
      </p:sp>
      <p:sp>
        <p:nvSpPr>
          <p:cNvPr id="220" name="Google Shape;220;p14"/>
          <p:cNvSpPr txBox="1"/>
          <p:nvPr/>
        </p:nvSpPr>
        <p:spPr>
          <a:xfrm>
            <a:off x="7177147" y="2082902"/>
            <a:ext cx="12058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Melanocytic Lesions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(Demoscopy)</a:t>
            </a:r>
            <a:endParaRPr/>
          </a:p>
        </p:txBody>
      </p:sp>
      <p:sp>
        <p:nvSpPr>
          <p:cNvPr id="221" name="Google Shape;221;p14"/>
          <p:cNvSpPr txBox="1"/>
          <p:nvPr/>
        </p:nvSpPr>
        <p:spPr>
          <a:xfrm>
            <a:off x="4327170" y="2871795"/>
            <a:ext cx="572776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Benign</a:t>
            </a:r>
            <a:endParaRPr/>
          </a:p>
        </p:txBody>
      </p:sp>
      <p:sp>
        <p:nvSpPr>
          <p:cNvPr id="222" name="Google Shape;222;p14"/>
          <p:cNvSpPr txBox="1"/>
          <p:nvPr/>
        </p:nvSpPr>
        <p:spPr>
          <a:xfrm>
            <a:off x="4255683" y="3937432"/>
            <a:ext cx="780813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Malignant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ctrTitle"/>
          </p:nvPr>
        </p:nvSpPr>
        <p:spPr>
          <a:xfrm>
            <a:off x="787400" y="1910972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b="1" lang="en-US" sz="5400"/>
              <a:t>ML at Makerere University</a:t>
            </a:r>
            <a:endParaRPr/>
          </a:p>
        </p:txBody>
      </p:sp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148"/>
            <a:ext cx="2939662" cy="176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-19352" y="284043"/>
            <a:ext cx="9163352" cy="703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Computer Aided Diagnosis and Interventions (CADI) Lab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02" y="2057401"/>
            <a:ext cx="1408429" cy="1232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5730" y="2057400"/>
            <a:ext cx="1408430" cy="123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7888" y="2061115"/>
            <a:ext cx="1374049" cy="1228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ktloGtVHNp1GwjyPnXd4ltnj9dr90ctO5VUal-LgDlUZKU4kXvvtcP5K7cK8B2BJBzJtQ6zSCayB3Yb7quhvXkd87oUJdJ08FFDIDFRDSblEyVnXfPcZskAYeZZ_gJL80TIHbkX2udNT3eySD6jRNt5tA2ob-G1NELMsvgyAbBOxzkz-pU73Unz_3D7EtfAVf_AjN3RFMJ3R92N1Al7UAQZBy3vFzRiUemuWzkUpb9XTIdneG8hWwUcjyW7Pjg_4ynEHqnhYSWxoAUZpUJPNRltfAA-Hf1q7_dL7LBFhOBvqhSEKcx0-daZwYO6D8mFS0Yzup0WQRU7BiMscPOhbNRn6PI3QTOdmwBVzJB4LQL85nIeH_E_ndoJxVjGxRA0ODI5tcfam-ae0zh9e0FrHBBniDpq2I_35yFwug_GdU4OK893R8NEEwMsMDbiDHlExttrhloQGfq_6b3mEtcz30eGiYlQtYKJLf8-CaXcy6WohzqouO0ZJnHpECDD1TqCWFoYg9-dtrJrlEGcb5Ur9wFAwi3A-9juGyI4g7wzxaoIIw52vBGYFxT-HTylju9Sbf3sW1yfBjpiodsiI7jdtao_uQiQTk0XEN90zNcSCWVi7ou6rrlHfFNKIqrgN3jOkwfEvjUXBpIhGc1Vkpi89ICyN9wtiJhvs=w432-h888-no" id="239" name="Google Shape;23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5033" y="2286000"/>
            <a:ext cx="1529424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1121398" y="1448886"/>
            <a:ext cx="7132392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Surgical tool (needles, guidewires, catheters, atherectomy devices) enhancement and automatic  tip localization in image-guided interventions (biopsies, cardiovascular interventions, regional anesthesia, fetal interventions)  </a:t>
            </a:r>
            <a:endParaRPr/>
          </a:p>
        </p:txBody>
      </p:sp>
      <p:pic>
        <p:nvPicPr>
          <p:cNvPr descr="Image result for fluoroscopy" id="241" name="Google Shape;24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44160" y="4615057"/>
            <a:ext cx="1519461" cy="97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64121" y="4514851"/>
            <a:ext cx="1285875" cy="1095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27"/>
          <p:cNvCxnSpPr/>
          <p:nvPr/>
        </p:nvCxnSpPr>
        <p:spPr>
          <a:xfrm flipH="1">
            <a:off x="5041265" y="2628900"/>
            <a:ext cx="673736" cy="2286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4" name="Google Shape;244;p27"/>
          <p:cNvSpPr txBox="1"/>
          <p:nvPr/>
        </p:nvSpPr>
        <p:spPr>
          <a:xfrm>
            <a:off x="5715001" y="2525026"/>
            <a:ext cx="654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Needle tip</a:t>
            </a:r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9">
            <a:alphaModFix/>
          </a:blip>
          <a:srcRect b="0" l="0" r="57875" t="22002"/>
          <a:stretch/>
        </p:blipFill>
        <p:spPr>
          <a:xfrm rot="-3822782">
            <a:off x="2383494" y="4749736"/>
            <a:ext cx="1176614" cy="80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10">
            <a:alphaModFix/>
          </a:blip>
          <a:srcRect b="0" l="0" r="0" t="63468"/>
          <a:stretch/>
        </p:blipFill>
        <p:spPr>
          <a:xfrm>
            <a:off x="1259786" y="3364155"/>
            <a:ext cx="1405944" cy="62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7"/>
          <p:cNvPicPr preferRelativeResize="0"/>
          <p:nvPr/>
        </p:nvPicPr>
        <p:blipFill rotWithShape="1">
          <a:blip r:embed="rId11">
            <a:alphaModFix/>
          </a:blip>
          <a:srcRect b="0" l="0" r="0" t="63533"/>
          <a:stretch/>
        </p:blipFill>
        <p:spPr>
          <a:xfrm>
            <a:off x="4043124" y="3368560"/>
            <a:ext cx="1359942" cy="617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7"/>
          <p:cNvPicPr preferRelativeResize="0"/>
          <p:nvPr/>
        </p:nvPicPr>
        <p:blipFill rotWithShape="1">
          <a:blip r:embed="rId12">
            <a:alphaModFix/>
          </a:blip>
          <a:srcRect b="-1" l="0" r="0" t="63535"/>
          <a:stretch/>
        </p:blipFill>
        <p:spPr>
          <a:xfrm>
            <a:off x="2703986" y="3361909"/>
            <a:ext cx="1300881" cy="624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27"/>
          <p:cNvCxnSpPr/>
          <p:nvPr/>
        </p:nvCxnSpPr>
        <p:spPr>
          <a:xfrm flipH="1">
            <a:off x="5200650" y="3426903"/>
            <a:ext cx="673736" cy="228600"/>
          </a:xfrm>
          <a:prstGeom prst="straightConnector1">
            <a:avLst/>
          </a:prstGeom>
          <a:noFill/>
          <a:ln cap="flat" cmpd="sng" w="15875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50" name="Google Shape;250;p27"/>
          <p:cNvSpPr txBox="1"/>
          <p:nvPr/>
        </p:nvSpPr>
        <p:spPr>
          <a:xfrm>
            <a:off x="5638597" y="3234659"/>
            <a:ext cx="88750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Guidewire tip </a:t>
            </a:r>
            <a:endParaRPr/>
          </a:p>
        </p:txBody>
      </p:sp>
      <p:pic>
        <p:nvPicPr>
          <p:cNvPr descr="Image result for philips tee probe" id="251" name="Google Shape;251;p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15750" y="4690793"/>
            <a:ext cx="1200938" cy="90070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1279900" y="4282382"/>
            <a:ext cx="111921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Portable ultrasound</a:t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2464721" y="4282382"/>
            <a:ext cx="84830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3D ultrasound</a:t>
            </a: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4000039" y="4282381"/>
            <a:ext cx="755335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Fluoroscopy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5335129" y="4330691"/>
            <a:ext cx="9749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Transesophageal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ultrasound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564546" y="2078252"/>
            <a:ext cx="134363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Conventional ultrasound</a:t>
            </a:r>
            <a:endParaRPr/>
          </a:p>
        </p:txBody>
      </p:sp>
      <p:sp>
        <p:nvSpPr>
          <p:cNvPr id="257" name="Google Shape;257;p27"/>
          <p:cNvSpPr txBox="1"/>
          <p:nvPr>
            <p:ph idx="11" type="ftr"/>
          </p:nvPr>
        </p:nvSpPr>
        <p:spPr>
          <a:xfrm>
            <a:off x="2177445" y="6199933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/>
              <a:t> CEDAT, Makerere University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idx="1" type="body"/>
          </p:nvPr>
        </p:nvSpPr>
        <p:spPr>
          <a:xfrm>
            <a:off x="333829" y="251581"/>
            <a:ext cx="8658637" cy="4598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Portable, Deep Learning-based Diagnostic Platform for Plant Diseases</a:t>
            </a:r>
            <a:endParaRPr b="1" sz="32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8"/>
          <p:cNvSpPr/>
          <p:nvPr/>
        </p:nvSpPr>
        <p:spPr>
          <a:xfrm>
            <a:off x="155128" y="5750035"/>
            <a:ext cx="279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http://www.netlabsug.org/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nvidia logo" id="265" name="Google Shape;265;p28"/>
          <p:cNvPicPr preferRelativeResize="0"/>
          <p:nvPr/>
        </p:nvPicPr>
        <p:blipFill rotWithShape="1">
          <a:blip r:embed="rId4">
            <a:alphaModFix/>
          </a:blip>
          <a:srcRect b="22251" l="0" r="0" t="26895"/>
          <a:stretch/>
        </p:blipFill>
        <p:spPr>
          <a:xfrm>
            <a:off x="7277966" y="5206103"/>
            <a:ext cx="1714500" cy="8718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cedat.mak.ac.ug/GGCS/static/net.png" id="266" name="Google Shape;26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0" y="5360735"/>
            <a:ext cx="2214563" cy="69294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 txBox="1"/>
          <p:nvPr/>
        </p:nvSpPr>
        <p:spPr>
          <a:xfrm>
            <a:off x="640773" y="1474136"/>
            <a:ext cx="74943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low-cost, portable platform for diagnosing passion fruit (and other plant) diseases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5" lvl="0" marL="257175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Recipient of an NVIDIA Corporation GPU seeding grant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8"/>
          <p:cNvGrpSpPr/>
          <p:nvPr/>
        </p:nvGrpSpPr>
        <p:grpSpPr>
          <a:xfrm>
            <a:off x="501693" y="2506468"/>
            <a:ext cx="7772322" cy="2285995"/>
            <a:chOff x="15440025" y="18845213"/>
            <a:chExt cx="11977689" cy="3073400"/>
          </a:xfrm>
        </p:grpSpPr>
        <p:pic>
          <p:nvPicPr>
            <p:cNvPr id="269" name="Google Shape;269;p2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5440025" y="18845213"/>
              <a:ext cx="5591175" cy="3067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2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031200" y="18851563"/>
              <a:ext cx="6386514" cy="3067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28"/>
          <p:cNvSpPr txBox="1"/>
          <p:nvPr>
            <p:ph idx="11" type="ftr"/>
          </p:nvPr>
        </p:nvSpPr>
        <p:spPr>
          <a:xfrm>
            <a:off x="2095198" y="6414459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/>
              <a:t> CEDAT, Makerere University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/>
        </p:nvSpPr>
        <p:spPr>
          <a:xfrm>
            <a:off x="286150" y="991533"/>
            <a:ext cx="255616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4275" spcFirstLastPara="1" rIns="3427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Crop </a:t>
            </a: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Disease Surveillance</a:t>
            </a:r>
            <a:endParaRPr/>
          </a:p>
        </p:txBody>
      </p:sp>
      <p:pic>
        <p:nvPicPr>
          <p:cNvPr descr="Picture 3" id="277" name="Google Shape;2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841" y="857250"/>
            <a:ext cx="3429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4" id="278" name="Google Shape;27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2269668"/>
            <a:ext cx="5004842" cy="373108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/>
          <p:nvPr/>
        </p:nvSpPr>
        <p:spPr>
          <a:xfrm>
            <a:off x="1494692" y="3969727"/>
            <a:ext cx="826478" cy="40444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34275" spcFirstLastPara="1" rIns="3427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29"/>
          <p:cNvCxnSpPr/>
          <p:nvPr/>
        </p:nvCxnSpPr>
        <p:spPr>
          <a:xfrm flipH="1" rot="10800000">
            <a:off x="2057400" y="991533"/>
            <a:ext cx="3094893" cy="289027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281" name="Google Shape;281;p29"/>
          <p:cNvCxnSpPr/>
          <p:nvPr/>
        </p:nvCxnSpPr>
        <p:spPr>
          <a:xfrm>
            <a:off x="2022231" y="4374173"/>
            <a:ext cx="3130063" cy="144193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"/>
            <a:headEnd len="sm" w="sm" type="none"/>
            <a:tailEnd len="med" w="med" type="triangle"/>
          </a:ln>
        </p:spPr>
      </p:cxnSp>
      <p:pic>
        <p:nvPicPr>
          <p:cNvPr id="282" name="Google Shape;28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810" y="6150058"/>
            <a:ext cx="1614488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"/>
          <p:cNvSpPr txBox="1"/>
          <p:nvPr/>
        </p:nvSpPr>
        <p:spPr>
          <a:xfrm>
            <a:off x="0" y="229061"/>
            <a:ext cx="6042212" cy="1279815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685800" marR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Incidence  mapping</a:t>
            </a:r>
            <a:endParaRPr sz="4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3471863" y="3260232"/>
            <a:ext cx="4629150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68550" spcFirstLastPara="1" rIns="68550" wrap="square" tIns="68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188" y="2252775"/>
            <a:ext cx="4395188" cy="35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0850" y="2252775"/>
            <a:ext cx="2100263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775" y="5431603"/>
            <a:ext cx="1614488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Artificial Intelligence, Machine Learning and Deep Learning</a:t>
            </a:r>
            <a:endParaRPr/>
          </a:p>
        </p:txBody>
      </p:sp>
      <p:sp>
        <p:nvSpPr>
          <p:cNvPr id="99" name="Google Shape;99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2"/>
          <p:cNvSpPr txBox="1"/>
          <p:nvPr/>
        </p:nvSpPr>
        <p:spPr>
          <a:xfrm>
            <a:off x="2155996" y="10786731"/>
            <a:ext cx="171034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Industrial automation</a:t>
            </a:r>
            <a:endParaRPr/>
          </a:p>
        </p:txBody>
      </p:sp>
      <p:pic>
        <p:nvPicPr>
          <p:cNvPr descr="AI vs ML vs Deep Learning - Machine Learning Tutorial - Edureka" id="101" name="Google Shape;10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6918" y="1852990"/>
            <a:ext cx="7834379" cy="329365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168813" y="5452781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https://www.edureka.co/blog/ai-vs-machine-learning-vs-deep-learning/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6297914" y="2434286"/>
            <a:ext cx="2763192" cy="4616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set of techniques that enable machines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mimic human behavior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6376309" y="3716293"/>
            <a:ext cx="2247069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subset of AI techniques that enable machines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improve with experience</a:t>
            </a:r>
            <a:endParaRPr/>
          </a:p>
        </p:txBody>
      </p:sp>
      <p:sp>
        <p:nvSpPr>
          <p:cNvPr id="105" name="Google Shape;105;p2"/>
          <p:cNvSpPr txBox="1"/>
          <p:nvPr/>
        </p:nvSpPr>
        <p:spPr>
          <a:xfrm>
            <a:off x="6297914" y="5105165"/>
            <a:ext cx="2247069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subset of ML techniques that make the training of multi-layer neural networks feasible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97" name="Google Shape;2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281237"/>
            <a:ext cx="8011017" cy="340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Automated Lab Diagnostics - mobile microscopy</a:t>
            </a:r>
            <a:endParaRPr b="1" sz="3200"/>
          </a:p>
        </p:txBody>
      </p:sp>
      <p:pic>
        <p:nvPicPr>
          <p:cNvPr id="299" name="Google Shape;29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775" y="6096503"/>
            <a:ext cx="1614488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" id="304" name="Google Shape;304;p32"/>
          <p:cNvPicPr preferRelativeResize="0"/>
          <p:nvPr/>
        </p:nvPicPr>
        <p:blipFill rotWithShape="1">
          <a:blip r:embed="rId3">
            <a:alphaModFix/>
          </a:blip>
          <a:srcRect b="12427" l="0" r="0" t="12428"/>
          <a:stretch/>
        </p:blipFill>
        <p:spPr>
          <a:xfrm>
            <a:off x="17584" y="865822"/>
            <a:ext cx="9126417" cy="513492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2"/>
          <p:cNvSpPr txBox="1"/>
          <p:nvPr/>
        </p:nvSpPr>
        <p:spPr>
          <a:xfrm>
            <a:off x="4378569" y="1208942"/>
            <a:ext cx="475664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4275" spcFirstLastPara="1" rIns="3427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Detection of plasmodium falciparum in blood smear – </a:t>
            </a:r>
            <a:r>
              <a:rPr i="1" lang="en-US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Machine Learning</a:t>
            </a:r>
            <a:endParaRPr/>
          </a:p>
        </p:txBody>
      </p:sp>
      <p:pic>
        <p:nvPicPr>
          <p:cNvPr id="306" name="Google Shape;30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775" y="6181978"/>
            <a:ext cx="1614488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3"/>
          <p:cNvSpPr txBox="1"/>
          <p:nvPr>
            <p:ph idx="1" type="body"/>
          </p:nvPr>
        </p:nvSpPr>
        <p:spPr>
          <a:xfrm>
            <a:off x="847229" y="632480"/>
            <a:ext cx="6617700" cy="4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b="1" lang="en-US">
                <a:solidFill>
                  <a:schemeClr val="accent1"/>
                </a:solidFill>
              </a:rPr>
              <a:t>Diagnosis of Cervical Cancer</a:t>
            </a:r>
            <a:endParaRPr/>
          </a:p>
        </p:txBody>
      </p:sp>
      <p:sp>
        <p:nvSpPr>
          <p:cNvPr id="313" name="Google Shape;313;p3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r>
              <a:rPr lang="en-US"/>
              <a:t> CEDAT, Makerere University, UCI</a:t>
            </a:r>
            <a:endParaRPr/>
          </a:p>
        </p:txBody>
      </p:sp>
      <p:sp>
        <p:nvSpPr>
          <p:cNvPr id="314" name="Google Shape;314;p33"/>
          <p:cNvSpPr txBox="1"/>
          <p:nvPr/>
        </p:nvSpPr>
        <p:spPr>
          <a:xfrm>
            <a:off x="640773" y="1474136"/>
            <a:ext cx="74943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57175" lvl="0" marL="257175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Applying machine learning to classification of images of cervical cancer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6052" y="2049125"/>
            <a:ext cx="3206400" cy="40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76a326be0_0_0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Radio mining</a:t>
            </a:r>
            <a:endParaRPr/>
          </a:p>
        </p:txBody>
      </p:sp>
      <p:sp>
        <p:nvSpPr>
          <p:cNvPr id="322" name="Google Shape;322;gd76a326be0_0_0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d76a326be0_0_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gd76a326be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618750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76a326be0_0_9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d76a326be0_0_9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d76a326be0_0_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3" name="Google Shape;333;gd76a326be0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0225"/>
            <a:ext cx="9144000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941" y="5030987"/>
            <a:ext cx="5951339" cy="4875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3760390" y="5154394"/>
            <a:ext cx="1624089" cy="375136"/>
            <a:chOff x="397539" y="8304"/>
            <a:chExt cx="2665171" cy="615608"/>
          </a:xfrm>
        </p:grpSpPr>
        <p:sp>
          <p:nvSpPr>
            <p:cNvPr id="340" name="Google Shape;340;p34"/>
            <p:cNvSpPr/>
            <p:nvPr/>
          </p:nvSpPr>
          <p:spPr>
            <a:xfrm>
              <a:off x="397539" y="8304"/>
              <a:ext cx="1874016" cy="615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7850" lIns="55700" spcFirstLastPara="1" rIns="55700" wrap="square" tIns="2785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072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PHRESCO</a:t>
              </a:r>
              <a:endParaRPr/>
            </a:p>
          </p:txBody>
        </p:sp>
        <p:pic>
          <p:nvPicPr>
            <p:cNvPr id="341" name="Google Shape;341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94614" y="111211"/>
              <a:ext cx="768096" cy="434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34"/>
          <p:cNvSpPr txBox="1"/>
          <p:nvPr>
            <p:ph type="title"/>
          </p:nvPr>
        </p:nvSpPr>
        <p:spPr>
          <a:xfrm>
            <a:off x="360950" y="1063231"/>
            <a:ext cx="8488947" cy="4500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Equalization in IM-DD NRZ optical links</a:t>
            </a:r>
            <a:endParaRPr b="1" sz="3200">
              <a:solidFill>
                <a:srgbClr val="FF0000"/>
              </a:solidFill>
            </a:endParaRPr>
          </a:p>
        </p:txBody>
      </p:sp>
      <p:sp>
        <p:nvSpPr>
          <p:cNvPr id="343" name="Google Shape;343;p34"/>
          <p:cNvSpPr txBox="1"/>
          <p:nvPr>
            <p:ph idx="1" type="body"/>
          </p:nvPr>
        </p:nvSpPr>
        <p:spPr>
          <a:xfrm>
            <a:off x="1968775" y="1767577"/>
            <a:ext cx="5206454" cy="333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63"/>
              <a:buChar char="•"/>
            </a:pPr>
            <a:r>
              <a:rPr b="1" lang="en-US" sz="1463">
                <a:solidFill>
                  <a:schemeClr val="accent1"/>
                </a:solidFill>
              </a:rPr>
              <a:t>Optical Neural Networks vs Digital Signal Processing </a:t>
            </a:r>
            <a:r>
              <a:rPr lang="en-US"/>
              <a:t>	</a:t>
            </a:r>
            <a:endParaRPr/>
          </a:p>
          <a:p>
            <a:pPr indent="0" lvl="2" marL="55721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grpSp>
        <p:nvGrpSpPr>
          <p:cNvPr id="344" name="Google Shape;344;p34"/>
          <p:cNvGrpSpPr/>
          <p:nvPr/>
        </p:nvGrpSpPr>
        <p:grpSpPr>
          <a:xfrm>
            <a:off x="1771227" y="2563846"/>
            <a:ext cx="6270301" cy="2535469"/>
            <a:chOff x="703992" y="1468477"/>
            <a:chExt cx="8983262" cy="3686095"/>
          </a:xfrm>
        </p:grpSpPr>
        <p:sp>
          <p:nvSpPr>
            <p:cNvPr id="345" name="Google Shape;345;p34"/>
            <p:cNvSpPr txBox="1"/>
            <p:nvPr/>
          </p:nvSpPr>
          <p:spPr>
            <a:xfrm>
              <a:off x="703992" y="2210075"/>
              <a:ext cx="1676586" cy="3796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Optical signal</a:t>
              </a: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957577" y="2423028"/>
              <a:ext cx="664068" cy="326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8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DSP</a:t>
              </a:r>
              <a:endParaRPr/>
            </a:p>
          </p:txBody>
        </p:sp>
        <p:cxnSp>
          <p:nvCxnSpPr>
            <p:cNvPr id="347" name="Google Shape;347;p34"/>
            <p:cNvCxnSpPr>
              <a:endCxn id="348" idx="1"/>
            </p:cNvCxnSpPr>
            <p:nvPr/>
          </p:nvCxnSpPr>
          <p:spPr>
            <a:xfrm>
              <a:off x="3780966" y="2012886"/>
              <a:ext cx="1077600" cy="14400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pic>
          <p:nvPicPr>
            <p:cNvPr descr="Afbeeldingsresultaat voor digital signal processing for telecommunication chip" id="348" name="Google Shape;348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58566" y="1611667"/>
              <a:ext cx="907466" cy="831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34"/>
            <p:cNvSpPr txBox="1"/>
            <p:nvPr/>
          </p:nvSpPr>
          <p:spPr>
            <a:xfrm>
              <a:off x="6570733" y="1468477"/>
              <a:ext cx="1631944" cy="870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3266" lvl="0" marL="153266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Power hungry</a:t>
              </a:r>
              <a:endParaRPr/>
            </a:p>
            <a:p>
              <a:pPr indent="-153266" lvl="0" marL="153266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Latency limit</a:t>
              </a:r>
              <a:endParaRPr/>
            </a:p>
            <a:p>
              <a:pPr indent="-153266" lvl="0" marL="153266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Speed limit</a:t>
              </a:r>
              <a:endParaRPr/>
            </a:p>
          </p:txBody>
        </p:sp>
        <p:pic>
          <p:nvPicPr>
            <p:cNvPr descr="http://player.slideplayer.com/23/6598468/data/images/img8.jpg" id="350" name="Google Shape;350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39350" y="2567687"/>
              <a:ext cx="822555" cy="6552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ttp://player.slideplayer.com/23/6598468/data/images/img7.jpg" id="351" name="Google Shape;351;p3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65883" y="2529009"/>
              <a:ext cx="914227" cy="731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2" name="Google Shape;352;p34"/>
            <p:cNvSpPr txBox="1"/>
            <p:nvPr/>
          </p:nvSpPr>
          <p:spPr>
            <a:xfrm>
              <a:off x="6174418" y="4179558"/>
              <a:ext cx="3512836" cy="625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153266" lvl="0" marL="153266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Low power consumption(potentially)</a:t>
              </a:r>
              <a:endParaRPr/>
            </a:p>
            <a:p>
              <a:pPr indent="-153266" lvl="0" marL="153266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97"/>
                <a:buFont typeface="Calibri"/>
                <a:buChar char="-"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Fast, no latency issues</a:t>
              </a:r>
              <a:endParaRPr/>
            </a:p>
          </p:txBody>
        </p:sp>
        <p:cxnSp>
          <p:nvCxnSpPr>
            <p:cNvPr id="353" name="Google Shape;353;p34"/>
            <p:cNvCxnSpPr/>
            <p:nvPr/>
          </p:nvCxnSpPr>
          <p:spPr>
            <a:xfrm>
              <a:off x="1951328" y="2894701"/>
              <a:ext cx="681602" cy="615"/>
            </a:xfrm>
            <a:prstGeom prst="curvedConnector3">
              <a:avLst>
                <a:gd fmla="val -73512" name="adj1"/>
              </a:avLst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54" name="Google Shape;354;p34"/>
            <p:cNvCxnSpPr>
              <a:stCxn id="350" idx="0"/>
              <a:endCxn id="355" idx="1"/>
            </p:cNvCxnSpPr>
            <p:nvPr/>
          </p:nvCxnSpPr>
          <p:spPr>
            <a:xfrm rot="-5400000">
              <a:off x="3050177" y="2055437"/>
              <a:ext cx="512700" cy="511800"/>
            </a:xfrm>
            <a:prstGeom prst="curvedConnector2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56" name="Google Shape;356;p34"/>
            <p:cNvCxnSpPr>
              <a:stCxn id="350" idx="2"/>
            </p:cNvCxnSpPr>
            <p:nvPr/>
          </p:nvCxnSpPr>
          <p:spPr>
            <a:xfrm flipH="1" rot="-5400000">
              <a:off x="3332627" y="2940943"/>
              <a:ext cx="949800" cy="1513800"/>
            </a:xfrm>
            <a:prstGeom prst="curvedConnector2">
              <a:avLst/>
            </a:prstGeom>
            <a:noFill/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pic>
          <p:nvPicPr>
            <p:cNvPr descr="http://player.slideplayer.com/23/6598468/data/images/img7.jpg" id="357" name="Google Shape;357;p3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00155" y="2674831"/>
              <a:ext cx="819069" cy="6552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8" name="Google Shape;358;p34"/>
            <p:cNvCxnSpPr>
              <a:stCxn id="348" idx="3"/>
              <a:endCxn id="357" idx="1"/>
            </p:cNvCxnSpPr>
            <p:nvPr/>
          </p:nvCxnSpPr>
          <p:spPr>
            <a:xfrm>
              <a:off x="5766032" y="2027286"/>
              <a:ext cx="1734000" cy="975300"/>
            </a:xfrm>
            <a:prstGeom prst="curvedConnector3">
              <a:avLst>
                <a:gd fmla="val 50000" name="adj1"/>
              </a:avLst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359" name="Google Shape;359;p34"/>
            <p:cNvCxnSpPr>
              <a:endCxn id="357" idx="1"/>
            </p:cNvCxnSpPr>
            <p:nvPr/>
          </p:nvCxnSpPr>
          <p:spPr>
            <a:xfrm flipH="1" rot="10800000">
              <a:off x="6035855" y="3002459"/>
              <a:ext cx="1464300" cy="1170300"/>
            </a:xfrm>
            <a:prstGeom prst="curvedConnector3">
              <a:avLst>
                <a:gd fmla="val 124762" name="adj1"/>
              </a:avLst>
            </a:prstGeom>
            <a:noFill/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360" name="Google Shape;360;p34"/>
            <p:cNvSpPr/>
            <p:nvPr/>
          </p:nvSpPr>
          <p:spPr>
            <a:xfrm>
              <a:off x="4463586" y="4529448"/>
              <a:ext cx="1557302" cy="6251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9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Photonic RC chip</a:t>
              </a:r>
              <a:endParaRPr/>
            </a:p>
          </p:txBody>
        </p:sp>
        <p:sp>
          <p:nvSpPr>
            <p:cNvPr id="361" name="Google Shape;361;p34"/>
            <p:cNvSpPr txBox="1"/>
            <p:nvPr/>
          </p:nvSpPr>
          <p:spPr>
            <a:xfrm>
              <a:off x="4620042" y="2964255"/>
              <a:ext cx="1585646" cy="4615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63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Equalization</a:t>
              </a:r>
              <a:endParaRPr sz="121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2140567" y="2508073"/>
              <a:ext cx="356149" cy="387243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2136735" y="2503037"/>
              <a:ext cx="356149" cy="387243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2088198" y="2506474"/>
              <a:ext cx="356149" cy="387243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2076127" y="2501027"/>
              <a:ext cx="356149" cy="387243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64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5" name="Google Shape;355;p3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562520" y="1769768"/>
              <a:ext cx="1057521" cy="5702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6" name="Google Shape;366;p34"/>
          <p:cNvSpPr txBox="1"/>
          <p:nvPr/>
        </p:nvSpPr>
        <p:spPr>
          <a:xfrm>
            <a:off x="3287128" y="5658249"/>
            <a:ext cx="3496726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Electro-optic conversions for the processing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5482411" y="1539757"/>
            <a:ext cx="3463833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IM-DD – Intensity Modulation Direct Detection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3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534657" y="3927697"/>
            <a:ext cx="1213664" cy="73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4"/>
          <p:cNvSpPr txBox="1"/>
          <p:nvPr/>
        </p:nvSpPr>
        <p:spPr>
          <a:xfrm>
            <a:off x="5553344" y="6254436"/>
            <a:ext cx="36583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Dr. Andrew Katumba, CEDAT, Makerere University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5"/>
          <p:cNvGrpSpPr/>
          <p:nvPr/>
        </p:nvGrpSpPr>
        <p:grpSpPr>
          <a:xfrm>
            <a:off x="3572197" y="5552560"/>
            <a:ext cx="1999777" cy="461665"/>
            <a:chOff x="396341" y="8304"/>
            <a:chExt cx="2666369" cy="615554"/>
          </a:xfrm>
        </p:grpSpPr>
        <p:sp>
          <p:nvSpPr>
            <p:cNvPr id="376" name="Google Shape;376;p35"/>
            <p:cNvSpPr/>
            <p:nvPr/>
          </p:nvSpPr>
          <p:spPr>
            <a:xfrm>
              <a:off x="396341" y="8304"/>
              <a:ext cx="1876410" cy="615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PHRESCO</a:t>
              </a:r>
              <a:endParaRPr/>
            </a:p>
          </p:txBody>
        </p:sp>
        <p:pic>
          <p:nvPicPr>
            <p:cNvPr id="377" name="Google Shape;377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94614" y="111211"/>
              <a:ext cx="768096" cy="4343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35"/>
          <p:cNvSpPr txBox="1"/>
          <p:nvPr>
            <p:ph idx="1" type="body"/>
          </p:nvPr>
        </p:nvSpPr>
        <p:spPr>
          <a:xfrm>
            <a:off x="87086" y="843775"/>
            <a:ext cx="9023047" cy="4646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Optical Neural Networks can outdo imperfections in metro links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9" name="Google Shape;37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5077" y="1849027"/>
            <a:ext cx="3280682" cy="144085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/>
          <p:nvPr/>
        </p:nvSpPr>
        <p:spPr>
          <a:xfrm>
            <a:off x="6404136" y="3289885"/>
            <a:ext cx="244621" cy="40005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E64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666" y="3840870"/>
            <a:ext cx="3404409" cy="1786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5"/>
          <p:cNvSpPr txBox="1"/>
          <p:nvPr/>
        </p:nvSpPr>
        <p:spPr>
          <a:xfrm>
            <a:off x="880304" y="4069683"/>
            <a:ext cx="3906787" cy="129187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good benchmark for telecom applications:</a:t>
            </a:r>
            <a:endParaRPr/>
          </a:p>
          <a:p>
            <a:pPr indent="-257175" lvl="0" marL="257175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in optical domain</a:t>
            </a:r>
            <a:endParaRPr/>
          </a:p>
          <a:p>
            <a:pPr indent="-257175" lvl="0" marL="257175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Need for high speed and low power</a:t>
            </a:r>
            <a:endParaRPr/>
          </a:p>
        </p:txBody>
      </p:sp>
      <p:pic>
        <p:nvPicPr>
          <p:cNvPr id="383" name="Google Shape;383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066" y="2759110"/>
            <a:ext cx="3284060" cy="79979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/>
          <p:nvPr/>
        </p:nvSpPr>
        <p:spPr>
          <a:xfrm>
            <a:off x="2696096" y="1936129"/>
            <a:ext cx="201568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Simulations</a:t>
            </a:r>
            <a:endParaRPr/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NRZ OOK 10 Gb/s</a:t>
            </a:r>
            <a:endParaRPr/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node swirl reservoir</a:t>
            </a:r>
            <a:endParaRPr/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10mW launch power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5244386" y="3399292"/>
            <a:ext cx="103586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150km fiber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5"/>
          <p:cNvSpPr txBox="1"/>
          <p:nvPr/>
        </p:nvSpPr>
        <p:spPr>
          <a:xfrm>
            <a:off x="5553344" y="6254436"/>
            <a:ext cx="36583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Dr. Andrew Katumba, CEDAT, Makerere University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2" name="Google Shape;3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819" y="1232202"/>
            <a:ext cx="6867676" cy="4910388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7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3 Types of Learning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18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Overview of Supervised Learning</a:t>
            </a:r>
            <a:endParaRPr/>
          </a:p>
        </p:txBody>
      </p:sp>
      <p:pic>
        <p:nvPicPr>
          <p:cNvPr id="401" name="Google Shape;4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7851" y="1279001"/>
            <a:ext cx="5734050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8"/>
          <p:cNvSpPr txBox="1"/>
          <p:nvPr/>
        </p:nvSpPr>
        <p:spPr>
          <a:xfrm>
            <a:off x="498324" y="5457371"/>
            <a:ext cx="848213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data is labelled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 is to approximate mapping function that predicts correct output for unseen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Classification, Regression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19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Supervised Learning: Regression</a:t>
            </a:r>
            <a:endParaRPr/>
          </a:p>
        </p:txBody>
      </p:sp>
      <p:pic>
        <p:nvPicPr>
          <p:cNvPr id="410" name="Google Shape;4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245" y="962782"/>
            <a:ext cx="6960936" cy="527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3"/>
          <p:cNvPicPr preferRelativeResize="0"/>
          <p:nvPr/>
        </p:nvPicPr>
        <p:blipFill rotWithShape="1">
          <a:blip r:embed="rId3">
            <a:alphaModFix/>
          </a:blip>
          <a:srcRect b="10042" l="0" r="0" t="15646"/>
          <a:stretch/>
        </p:blipFill>
        <p:spPr>
          <a:xfrm>
            <a:off x="798127" y="1224038"/>
            <a:ext cx="7639511" cy="42188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What is Machine Learning?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p20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Supervised Learning: Classification</a:t>
            </a:r>
            <a:endParaRPr/>
          </a:p>
        </p:txBody>
      </p:sp>
      <p:pic>
        <p:nvPicPr>
          <p:cNvPr id="418" name="Google Shape;4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7068" y="1103191"/>
            <a:ext cx="7268282" cy="5324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21"/>
          <p:cNvSpPr txBox="1"/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Overview of Unsupervised Learning</a:t>
            </a:r>
            <a:endParaRPr/>
          </a:p>
        </p:txBody>
      </p:sp>
      <p:pic>
        <p:nvPicPr>
          <p:cNvPr id="426" name="Google Shape;42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423" y="1323800"/>
            <a:ext cx="7648659" cy="297580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1"/>
          <p:cNvSpPr/>
          <p:nvPr/>
        </p:nvSpPr>
        <p:spPr>
          <a:xfrm>
            <a:off x="111277" y="5010868"/>
            <a:ext cx="9032723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data is not labeled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hidden structure behind the input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Clustering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Discover the inherent groupings in the data, such as grouping customers by purchasing behavior.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Association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Discover rules that describe large portions of your data, such as people that buy X also tend to buy Y.</a:t>
            </a:r>
            <a:endParaRPr/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p22"/>
          <p:cNvSpPr txBox="1"/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Unsupervised Learning: Genomics Application--Group Individuals by Genetic Similarity</a:t>
            </a:r>
            <a:endParaRPr/>
          </a:p>
        </p:txBody>
      </p:sp>
      <p:pic>
        <p:nvPicPr>
          <p:cNvPr id="435" name="Google Shape;435;p22"/>
          <p:cNvPicPr preferRelativeResize="0"/>
          <p:nvPr/>
        </p:nvPicPr>
        <p:blipFill rotWithShape="1">
          <a:blip r:embed="rId3">
            <a:alphaModFix/>
          </a:blip>
          <a:srcRect b="0" l="0" r="0" t="15838"/>
          <a:stretch/>
        </p:blipFill>
        <p:spPr>
          <a:xfrm>
            <a:off x="526027" y="1349259"/>
            <a:ext cx="7805173" cy="4159481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2"/>
          <p:cNvSpPr txBox="1"/>
          <p:nvPr/>
        </p:nvSpPr>
        <p:spPr>
          <a:xfrm>
            <a:off x="2042962" y="5421655"/>
            <a:ext cx="41999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Individuals </a:t>
            </a:r>
            <a:endParaRPr/>
          </a:p>
        </p:txBody>
      </p:sp>
      <p:sp>
        <p:nvSpPr>
          <p:cNvPr id="437" name="Google Shape;437;p22"/>
          <p:cNvSpPr txBox="1"/>
          <p:nvPr/>
        </p:nvSpPr>
        <p:spPr>
          <a:xfrm>
            <a:off x="335114" y="6027472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[Source: Daphne Koller]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4" name="Google Shape;444;p23"/>
          <p:cNvSpPr txBox="1"/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Unsupervised Learning: Clustering</a:t>
            </a:r>
            <a:endParaRPr/>
          </a:p>
        </p:txBody>
      </p:sp>
      <p:pic>
        <p:nvPicPr>
          <p:cNvPr descr="Picture 1.png" id="445" name="Google Shape;445;p23"/>
          <p:cNvPicPr preferRelativeResize="0"/>
          <p:nvPr/>
        </p:nvPicPr>
        <p:blipFill rotWithShape="1">
          <a:blip r:embed="rId3">
            <a:alphaModFix/>
          </a:blip>
          <a:srcRect b="0" l="0" r="0" t="21147"/>
          <a:stretch/>
        </p:blipFill>
        <p:spPr>
          <a:xfrm>
            <a:off x="677814" y="1164709"/>
            <a:ext cx="7788372" cy="4699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2" name="Google Shape;452;p24"/>
          <p:cNvSpPr txBox="1"/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Unsupervised Learning: Other Examples</a:t>
            </a:r>
            <a:endParaRPr/>
          </a:p>
        </p:txBody>
      </p:sp>
      <p:pic>
        <p:nvPicPr>
          <p:cNvPr id="453" name="Google Shape;4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753" y="1080894"/>
            <a:ext cx="3396343" cy="243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0950" y="967175"/>
            <a:ext cx="3758599" cy="30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12572" y="3558529"/>
            <a:ext cx="3369221" cy="296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4"/>
          <p:cNvSpPr txBox="1"/>
          <p:nvPr/>
        </p:nvSpPr>
        <p:spPr>
          <a:xfrm>
            <a:off x="5763404" y="3499853"/>
            <a:ext cx="26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3" name="Google Shape;463;p25"/>
          <p:cNvSpPr txBox="1"/>
          <p:nvPr>
            <p:ph type="title"/>
          </p:nvPr>
        </p:nvSpPr>
        <p:spPr>
          <a:xfrm>
            <a:off x="373819" y="170537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Overview of Reinforcement Learning</a:t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512839" y="4468955"/>
            <a:ext cx="844247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Learns by interacting with its environment.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agent receives rewards by performing correctly and penalties for performing incorrectly, without intervention from human.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 assignment problem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Game playing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Robot in a maze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Balance a pole on your hand</a:t>
            </a:r>
            <a:endParaRPr/>
          </a:p>
        </p:txBody>
      </p:sp>
      <p:pic>
        <p:nvPicPr>
          <p:cNvPr id="465" name="Google Shape;4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1089" y="1164709"/>
            <a:ext cx="4487788" cy="320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6"/>
          <p:cNvSpPr txBox="1"/>
          <p:nvPr>
            <p:ph type="ctrTitle"/>
          </p:nvPr>
        </p:nvSpPr>
        <p:spPr>
          <a:xfrm>
            <a:off x="869648" y="23415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Framing a Learning Problem</a:t>
            </a:r>
            <a:endParaRPr/>
          </a:p>
        </p:txBody>
      </p:sp>
      <p:sp>
        <p:nvSpPr>
          <p:cNvPr id="471" name="Google Shape;471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2" name="Google Shape;47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148"/>
            <a:ext cx="2939662" cy="176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ML in Practice</a:t>
            </a:r>
            <a:endParaRPr/>
          </a:p>
        </p:txBody>
      </p:sp>
      <p:sp>
        <p:nvSpPr>
          <p:cNvPr id="478" name="Google Shape;478;p37"/>
          <p:cNvSpPr txBox="1"/>
          <p:nvPr>
            <p:ph idx="1" type="body"/>
          </p:nvPr>
        </p:nvSpPr>
        <p:spPr>
          <a:xfrm>
            <a:off x="460086" y="1997200"/>
            <a:ext cx="8055264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Understanding domain, prior knowledge, and goals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integration, selection, cleaning, pre-processing, etc.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Learning models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Interpreting results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Consolidating and deploying discovered knowledge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Loop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 txBox="1"/>
          <p:nvPr>
            <p:ph type="title"/>
          </p:nvPr>
        </p:nvSpPr>
        <p:spPr>
          <a:xfrm>
            <a:off x="628650" y="79678"/>
            <a:ext cx="7886700" cy="679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Designing a Learning System</a:t>
            </a:r>
            <a:endParaRPr/>
          </a:p>
        </p:txBody>
      </p:sp>
      <p:pic>
        <p:nvPicPr>
          <p:cNvPr id="484" name="Google Shape;484;p38"/>
          <p:cNvPicPr preferRelativeResize="0"/>
          <p:nvPr/>
        </p:nvPicPr>
        <p:blipFill rotWithShape="1">
          <a:blip r:embed="rId3">
            <a:alphaModFix/>
          </a:blip>
          <a:srcRect b="0" l="0" r="0" t="16869"/>
          <a:stretch/>
        </p:blipFill>
        <p:spPr>
          <a:xfrm>
            <a:off x="1053311" y="909561"/>
            <a:ext cx="7626232" cy="539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Machine Learning Considerations</a:t>
            </a:r>
            <a:endParaRPr/>
          </a:p>
        </p:txBody>
      </p:sp>
      <p:sp>
        <p:nvSpPr>
          <p:cNvPr id="490" name="Google Shape;490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1" name="Google Shape;491;p39"/>
          <p:cNvSpPr txBox="1"/>
          <p:nvPr/>
        </p:nvSpPr>
        <p:spPr>
          <a:xfrm>
            <a:off x="458056" y="6125519"/>
            <a:ext cx="515076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Adapted from: </a:t>
            </a:r>
            <a:r>
              <a:rPr lang="en-US" sz="9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http://www.cbs.dtu.dk/~kerner/GeneDisc_Course_2007_MJK/GeneDiscov_2007_MJK.ppt</a:t>
            </a: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492" name="Google Shape;492;p39"/>
          <p:cNvSpPr/>
          <p:nvPr/>
        </p:nvSpPr>
        <p:spPr>
          <a:xfrm>
            <a:off x="628650" y="1427383"/>
            <a:ext cx="7368721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Task:</a:t>
            </a:r>
            <a:endParaRPr/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 we want to learn or predict?</a:t>
            </a:r>
            <a:endParaRPr/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and assumptions:</a:t>
            </a:r>
            <a:endParaRPr/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data do we have available? </a:t>
            </a:r>
            <a:endParaRPr/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their quality?</a:t>
            </a:r>
            <a:endParaRPr/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can we assume about the given problem?</a:t>
            </a:r>
            <a:endParaRPr/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Representation:</a:t>
            </a:r>
            <a:endParaRPr/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suitable representation of the examples to be classified?</a:t>
            </a:r>
            <a:endParaRPr/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and Estimation:</a:t>
            </a:r>
            <a:endParaRPr/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there possible hypotheses?</a:t>
            </a:r>
            <a:endParaRPr/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adjust our predictions based on the given results?</a:t>
            </a:r>
            <a:endParaRPr/>
          </a:p>
          <a:p>
            <a:pPr indent="-214313" lvl="0" marL="2143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Evaluation:</a:t>
            </a:r>
            <a:endParaRPr/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well does the method perform?</a:t>
            </a:r>
            <a:endParaRPr/>
          </a:p>
          <a:p>
            <a:pPr indent="-214312" lvl="1" marL="5572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another approach/model perform better?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1123043" y="994961"/>
            <a:ext cx="622935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  </a:t>
            </a: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Traditional Programming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Calibri"/>
              <a:buNone/>
            </a:pPr>
            <a:r>
              <a:rPr b="1" lang="en-US">
                <a:solidFill>
                  <a:srgbClr val="C00000"/>
                </a:solidFill>
              </a:rPr>
              <a:t>  </a:t>
            </a:r>
            <a:r>
              <a:rPr b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3657600" y="2057400"/>
            <a:ext cx="2000250" cy="1143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</p:txBody>
      </p:sp>
      <p:cxnSp>
        <p:nvCxnSpPr>
          <p:cNvPr id="119" name="Google Shape;119;p4"/>
          <p:cNvCxnSpPr/>
          <p:nvPr/>
        </p:nvCxnSpPr>
        <p:spPr>
          <a:xfrm>
            <a:off x="2971800" y="2400300"/>
            <a:ext cx="685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0" name="Google Shape;120;p4"/>
          <p:cNvCxnSpPr/>
          <p:nvPr/>
        </p:nvCxnSpPr>
        <p:spPr>
          <a:xfrm>
            <a:off x="2971800" y="2914650"/>
            <a:ext cx="685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1" name="Google Shape;121;p4"/>
          <p:cNvCxnSpPr/>
          <p:nvPr/>
        </p:nvCxnSpPr>
        <p:spPr>
          <a:xfrm>
            <a:off x="5657850" y="2571750"/>
            <a:ext cx="571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22" name="Google Shape;122;p4"/>
          <p:cNvSpPr txBox="1"/>
          <p:nvPr/>
        </p:nvSpPr>
        <p:spPr>
          <a:xfrm>
            <a:off x="2159795" y="2126457"/>
            <a:ext cx="7646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23" name="Google Shape;123;p4"/>
          <p:cNvSpPr txBox="1"/>
          <p:nvPr/>
        </p:nvSpPr>
        <p:spPr>
          <a:xfrm>
            <a:off x="1657350" y="2628901"/>
            <a:ext cx="12458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endParaRPr/>
          </a:p>
        </p:txBody>
      </p:sp>
      <p:sp>
        <p:nvSpPr>
          <p:cNvPr id="124" name="Google Shape;124;p4"/>
          <p:cNvSpPr txBox="1"/>
          <p:nvPr/>
        </p:nvSpPr>
        <p:spPr>
          <a:xfrm>
            <a:off x="6229351" y="2343150"/>
            <a:ext cx="10791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3714750" y="4171950"/>
            <a:ext cx="2000250" cy="11430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</a:t>
            </a:r>
            <a:endParaRPr/>
          </a:p>
        </p:txBody>
      </p:sp>
      <p:cxnSp>
        <p:nvCxnSpPr>
          <p:cNvPr id="126" name="Google Shape;126;p4"/>
          <p:cNvCxnSpPr/>
          <p:nvPr/>
        </p:nvCxnSpPr>
        <p:spPr>
          <a:xfrm>
            <a:off x="3028950" y="4514850"/>
            <a:ext cx="685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7" name="Google Shape;127;p4"/>
          <p:cNvCxnSpPr/>
          <p:nvPr/>
        </p:nvCxnSpPr>
        <p:spPr>
          <a:xfrm>
            <a:off x="3028950" y="5029200"/>
            <a:ext cx="685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cxnSp>
        <p:nvCxnSpPr>
          <p:cNvPr id="128" name="Google Shape;128;p4"/>
          <p:cNvCxnSpPr/>
          <p:nvPr/>
        </p:nvCxnSpPr>
        <p:spPr>
          <a:xfrm>
            <a:off x="5715000" y="4686300"/>
            <a:ext cx="5715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none"/>
            <a:tailEnd len="lg" w="lg" type="triangle"/>
          </a:ln>
        </p:spPr>
      </p:cxnSp>
      <p:sp>
        <p:nvSpPr>
          <p:cNvPr id="129" name="Google Shape;129;p4"/>
          <p:cNvSpPr txBox="1"/>
          <p:nvPr/>
        </p:nvSpPr>
        <p:spPr>
          <a:xfrm>
            <a:off x="2216945" y="4241007"/>
            <a:ext cx="7646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/>
          </a:p>
        </p:txBody>
      </p:sp>
      <p:sp>
        <p:nvSpPr>
          <p:cNvPr id="130" name="Google Shape;130;p4"/>
          <p:cNvSpPr txBox="1"/>
          <p:nvPr/>
        </p:nvSpPr>
        <p:spPr>
          <a:xfrm>
            <a:off x="1943101" y="4800600"/>
            <a:ext cx="10791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/>
          </a:p>
        </p:txBody>
      </p:sp>
      <p:sp>
        <p:nvSpPr>
          <p:cNvPr id="131" name="Google Shape;131;p4"/>
          <p:cNvSpPr txBox="1"/>
          <p:nvPr/>
        </p:nvSpPr>
        <p:spPr>
          <a:xfrm>
            <a:off x="6286500" y="4457701"/>
            <a:ext cx="124585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endParaRPr/>
          </a:p>
        </p:txBody>
      </p:sp>
      <p:sp>
        <p:nvSpPr>
          <p:cNvPr id="132" name="Google Shape;132;p4"/>
          <p:cNvSpPr txBox="1"/>
          <p:nvPr/>
        </p:nvSpPr>
        <p:spPr>
          <a:xfrm>
            <a:off x="177232" y="5611028"/>
            <a:ext cx="5915850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3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https://courses.cs.washington.edu/courses/cse446/09wi/slides/intro.ppt</a:t>
            </a: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Machine Learning in Nutshell</a:t>
            </a:r>
            <a:endParaRPr/>
          </a:p>
        </p:txBody>
      </p:sp>
      <p:sp>
        <p:nvSpPr>
          <p:cNvPr id="498" name="Google Shape;498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9" name="Google Shape;499;p40"/>
          <p:cNvPicPr preferRelativeResize="0"/>
          <p:nvPr/>
        </p:nvPicPr>
        <p:blipFill rotWithShape="1">
          <a:blip r:embed="rId3">
            <a:alphaModFix/>
          </a:blip>
          <a:srcRect b="0" l="0" r="0" t="17790"/>
          <a:stretch/>
        </p:blipFill>
        <p:spPr>
          <a:xfrm>
            <a:off x="387047" y="1502003"/>
            <a:ext cx="7632886" cy="400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Various Function Representations</a:t>
            </a:r>
            <a:endParaRPr/>
          </a:p>
        </p:txBody>
      </p:sp>
      <p:sp>
        <p:nvSpPr>
          <p:cNvPr id="505" name="Google Shape;505;p4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6" name="Google Shape;50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22" y="1253067"/>
            <a:ext cx="6083115" cy="553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Various Search/Optimization Algolithms</a:t>
            </a:r>
            <a:endParaRPr b="1" sz="3200">
              <a:solidFill>
                <a:srgbClr val="FF0000"/>
              </a:solidFill>
            </a:endParaRPr>
          </a:p>
        </p:txBody>
      </p:sp>
      <p:sp>
        <p:nvSpPr>
          <p:cNvPr id="512" name="Google Shape;512;p4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3" name="Google Shape;5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15" y="1572381"/>
            <a:ext cx="4196747" cy="513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Evaluation </a:t>
            </a:r>
            <a:endParaRPr/>
          </a:p>
        </p:txBody>
      </p:sp>
      <p:sp>
        <p:nvSpPr>
          <p:cNvPr id="519" name="Google Shape;519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0" name="Google Shape;5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591" y="1200971"/>
            <a:ext cx="3308523" cy="5155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Machine Learning Frameworks</a:t>
            </a:r>
            <a:endParaRPr/>
          </a:p>
        </p:txBody>
      </p:sp>
      <p:pic>
        <p:nvPicPr>
          <p:cNvPr descr="Image result for machine learning frameworks" id="526" name="Google Shape;526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051" y="1213931"/>
            <a:ext cx="7291730" cy="383100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8" name="Google Shape;528;p45"/>
          <p:cNvSpPr/>
          <p:nvPr/>
        </p:nvSpPr>
        <p:spPr>
          <a:xfrm>
            <a:off x="3014133" y="2791581"/>
            <a:ext cx="2578705" cy="972457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5650477" y="2777067"/>
            <a:ext cx="2085637" cy="972457"/>
          </a:xfrm>
          <a:prstGeom prst="rect">
            <a:avLst/>
          </a:prstGeom>
          <a:noFill/>
          <a:ln cap="flat" cmpd="sng" w="31750">
            <a:solidFill>
              <a:srgbClr val="FF0000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Demos</a:t>
            </a:r>
            <a:endParaRPr/>
          </a:p>
        </p:txBody>
      </p:sp>
      <p:sp>
        <p:nvSpPr>
          <p:cNvPr id="535" name="Google Shape;535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6" name="Google Shape;536;p46"/>
          <p:cNvSpPr txBox="1"/>
          <p:nvPr/>
        </p:nvSpPr>
        <p:spPr>
          <a:xfrm>
            <a:off x="711201" y="1395565"/>
            <a:ext cx="762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46"/>
          <p:cNvSpPr txBox="1"/>
          <p:nvPr/>
        </p:nvSpPr>
        <p:spPr>
          <a:xfrm>
            <a:off x="1836450" y="1947225"/>
            <a:ext cx="5471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3">
            <a:alphaModFix/>
          </a:blip>
          <a:srcRect b="6134" l="0" r="0" t="15958"/>
          <a:stretch/>
        </p:blipFill>
        <p:spPr>
          <a:xfrm>
            <a:off x="1130564" y="1174386"/>
            <a:ext cx="7786045" cy="450781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5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When Do We Use Machine Learning? </a:t>
            </a:r>
            <a:endParaRPr/>
          </a:p>
        </p:txBody>
      </p:sp>
      <p:sp>
        <p:nvSpPr>
          <p:cNvPr id="141" name="Google Shape;141;p5"/>
          <p:cNvSpPr txBox="1"/>
          <p:nvPr/>
        </p:nvSpPr>
        <p:spPr>
          <a:xfrm>
            <a:off x="383495" y="5969245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a Side by E Alpaydin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 b="10254" l="0" r="0" t="20734"/>
          <a:stretch/>
        </p:blipFill>
        <p:spPr>
          <a:xfrm>
            <a:off x="567992" y="1268160"/>
            <a:ext cx="8030980" cy="411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Some more examples of tasks that are best solved by using a learning algorithm</a:t>
            </a:r>
            <a:endParaRPr/>
          </a:p>
        </p:txBody>
      </p:sp>
      <p:sp>
        <p:nvSpPr>
          <p:cNvPr id="149" name="Google Shape;149;p6"/>
          <p:cNvSpPr txBox="1"/>
          <p:nvPr/>
        </p:nvSpPr>
        <p:spPr>
          <a:xfrm>
            <a:off x="383495" y="5969245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Slide Credit: Geoffrey Hinton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7"/>
          <p:cNvSpPr txBox="1"/>
          <p:nvPr>
            <p:ph type="title"/>
          </p:nvPr>
        </p:nvSpPr>
        <p:spPr>
          <a:xfrm>
            <a:off x="162899" y="455986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US" sz="3200"/>
              <a:t>A classic example of a task that required machine learning: it is very hard to say what makes a 2</a:t>
            </a:r>
            <a:endParaRPr/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715" y="1496979"/>
            <a:ext cx="7287349" cy="485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8"/>
          <p:cNvSpPr txBox="1"/>
          <p:nvPr>
            <p:ph type="title"/>
          </p:nvPr>
        </p:nvSpPr>
        <p:spPr>
          <a:xfrm>
            <a:off x="383495" y="180214"/>
            <a:ext cx="869761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rgbClr val="FF0000"/>
                </a:solidFill>
              </a:rPr>
              <a:t>Sample Applications</a:t>
            </a:r>
            <a:endParaRPr/>
          </a:p>
        </p:txBody>
      </p:sp>
      <p:sp>
        <p:nvSpPr>
          <p:cNvPr id="163" name="Google Shape;163;p8"/>
          <p:cNvSpPr txBox="1"/>
          <p:nvPr/>
        </p:nvSpPr>
        <p:spPr>
          <a:xfrm>
            <a:off x="751190" y="5240683"/>
            <a:ext cx="419998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slide by Pedro Domingos </a:t>
            </a:r>
            <a:endParaRPr/>
          </a:p>
        </p:txBody>
      </p:sp>
      <p:sp>
        <p:nvSpPr>
          <p:cNvPr id="164" name="Google Shape;164;p8"/>
          <p:cNvSpPr txBox="1"/>
          <p:nvPr/>
        </p:nvSpPr>
        <p:spPr>
          <a:xfrm>
            <a:off x="919239" y="1678191"/>
            <a:ext cx="3137718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search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Computational biology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exploration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extraction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networks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Debugging software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Disease recognition in crops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[Your favorite idea]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en-US"/>
              <a:t>ML State-of-the-Art</a:t>
            </a:r>
            <a:endParaRPr/>
          </a:p>
        </p:txBody>
      </p:sp>
      <p:sp>
        <p:nvSpPr>
          <p:cNvPr id="170" name="Google Shape;170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0148"/>
            <a:ext cx="2939662" cy="176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2019-08-14T13:57:39Z</dcterms:created>
  <dc:creator>USER</dc:creator>
</cp:coreProperties>
</file>